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45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Topics 1-2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09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The difference in the beaks of the finches shown above likely arose as a result of differences in </a:t>
            </a:r>
            <a:r>
              <a:rPr lang="en-US" dirty="0" smtClean="0"/>
              <a:t>the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dirty="0" smtClean="0"/>
              <a:t>species </a:t>
            </a:r>
            <a:r>
              <a:rPr lang="en-US" dirty="0"/>
              <a:t>of birds on each </a:t>
            </a:r>
            <a:r>
              <a:rPr lang="en-US" dirty="0" smtClean="0"/>
              <a:t>island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dirty="0" smtClean="0"/>
              <a:t>temperatures </a:t>
            </a:r>
            <a:r>
              <a:rPr lang="en-US" dirty="0"/>
              <a:t>on each </a:t>
            </a:r>
            <a:r>
              <a:rPr lang="en-US" dirty="0" smtClean="0"/>
              <a:t>island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dirty="0" smtClean="0"/>
              <a:t>predators </a:t>
            </a:r>
            <a:r>
              <a:rPr lang="en-US" dirty="0"/>
              <a:t>preying on the finches on each </a:t>
            </a:r>
            <a:r>
              <a:rPr lang="en-US" dirty="0" smtClean="0"/>
              <a:t>island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dirty="0" smtClean="0"/>
              <a:t>sources </a:t>
            </a:r>
            <a:r>
              <a:rPr lang="en-US" dirty="0"/>
              <a:t>of food available on each island</a:t>
            </a:r>
          </a:p>
          <a:p>
            <a:endParaRPr lang="en-US" dirty="0"/>
          </a:p>
        </p:txBody>
      </p:sp>
      <p:pic>
        <p:nvPicPr>
          <p:cNvPr id="7" name="il_fi" descr="http://www.ideacenter.org/stuff/contentmgr/files/8b88957a973a3ba092799d71f204c31e/image/galapagosfinches.gif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8" y="2809702"/>
            <a:ext cx="3400280" cy="2664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52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Which of the following is an example of variation within a species?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dirty="0"/>
              <a:t>An ostrich cannot fly, but an eagle </a:t>
            </a:r>
            <a:r>
              <a:rPr lang="en-US" dirty="0" smtClean="0"/>
              <a:t>can.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dirty="0" smtClean="0"/>
              <a:t>Birds </a:t>
            </a:r>
            <a:r>
              <a:rPr lang="en-US" dirty="0"/>
              <a:t>lay eggs, while mammals give birth to live young. </a:t>
            </a:r>
            <a:endParaRPr lang="en-US" dirty="0" smtClean="0"/>
          </a:p>
          <a:p>
            <a:pPr marL="457200" lvl="0" indent="-457200">
              <a:buFont typeface="+mj-lt"/>
              <a:buAutoNum type="alphaLcParenR"/>
            </a:pPr>
            <a:r>
              <a:rPr lang="en-US" dirty="0" smtClean="0"/>
              <a:t>Both </a:t>
            </a:r>
            <a:r>
              <a:rPr lang="en-US" dirty="0"/>
              <a:t>penguins and seals can </a:t>
            </a:r>
            <a:r>
              <a:rPr lang="en-US" dirty="0" smtClean="0"/>
              <a:t>swim.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dirty="0" smtClean="0"/>
              <a:t>A </a:t>
            </a:r>
            <a:r>
              <a:rPr lang="en-US" dirty="0"/>
              <a:t>litter of kittens includes three grey kittens and one that is black and white.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1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DOES THE FOLLOWING SCENARIO HAVE A HIGH </a:t>
            </a:r>
            <a:r>
              <a:rPr lang="en-US" altLang="en-US" dirty="0"/>
              <a:t>OR LOW DIVERSITY </a:t>
            </a:r>
            <a:r>
              <a:rPr lang="en-US" altLang="en-US" dirty="0" smtClean="0"/>
              <a:t>INDEX?</a:t>
            </a:r>
            <a:endParaRPr lang="en-US" altLang="en-US" dirty="0"/>
          </a:p>
          <a:p>
            <a:pPr lvl="1"/>
            <a:r>
              <a:rPr lang="en-US" altLang="en-US" dirty="0"/>
              <a:t>Walking over to a friend’s house you count fifty poplar trees in a row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841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altLang="en-US" dirty="0"/>
              <a:t>DOES THE FOLLOWING SCENARIO HAVE A HIGH OR LOW DIVERSITY INDEX</a:t>
            </a:r>
            <a:r>
              <a:rPr lang="en-US" altLang="en-US" dirty="0" smtClean="0"/>
              <a:t>?</a:t>
            </a:r>
          </a:p>
          <a:p>
            <a:pPr lvl="1"/>
            <a:r>
              <a:rPr lang="en-US" altLang="en-US" dirty="0" smtClean="0"/>
              <a:t>Your </a:t>
            </a:r>
            <a:r>
              <a:rPr lang="en-US" altLang="en-US" dirty="0"/>
              <a:t>friend’s mother walks you through her garden to see five types of flowers.  There is lots of each type and each type is bunched in their own area in the garden.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9637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person is infected with tapeworms from eating raw pork.  The tapeworm absorbs nutrients from the small intestine and the person becomes ill.  This is known as:</a:t>
            </a:r>
          </a:p>
          <a:p>
            <a:pPr lvl="2"/>
            <a:r>
              <a:rPr lang="en-US" altLang="en-US" dirty="0"/>
              <a:t>A) Mutualism</a:t>
            </a:r>
          </a:p>
          <a:p>
            <a:pPr lvl="2"/>
            <a:r>
              <a:rPr lang="en-US" altLang="en-US" dirty="0"/>
              <a:t>B) Commensalism</a:t>
            </a:r>
          </a:p>
          <a:p>
            <a:pPr lvl="2"/>
            <a:r>
              <a:rPr lang="en-US" altLang="en-US" dirty="0"/>
              <a:t>C) Parasitism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1882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yucca moth lays eggs in the ovary of the yucca flower.  At the same time, the moth pollinates the flower.  This is known as:</a:t>
            </a:r>
          </a:p>
          <a:p>
            <a:pPr lvl="2"/>
            <a:r>
              <a:rPr lang="en-US" altLang="en-US" dirty="0"/>
              <a:t>A) Mutualism</a:t>
            </a:r>
          </a:p>
          <a:p>
            <a:pPr lvl="2"/>
            <a:r>
              <a:rPr lang="en-US" altLang="en-US" dirty="0"/>
              <a:t>B) Commensalism</a:t>
            </a:r>
          </a:p>
          <a:p>
            <a:pPr lvl="2"/>
            <a:r>
              <a:rPr lang="en-US" altLang="en-US"/>
              <a:t>C) Parasitism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8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of Four</a:t>
            </a:r>
          </a:p>
          <a:p>
            <a:r>
              <a:rPr lang="en-US" dirty="0" smtClean="0"/>
              <a:t>Everyone must participate</a:t>
            </a:r>
          </a:p>
          <a:p>
            <a:r>
              <a:rPr lang="en-US" dirty="0" smtClean="0"/>
              <a:t>Everyone must be honest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1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57944" y="358677"/>
            <a:ext cx="9601196" cy="1303867"/>
          </a:xfrm>
        </p:spPr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458" y="1277258"/>
            <a:ext cx="10083797" cy="445346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Identify each characteristic as being one of the following.</a:t>
            </a:r>
            <a:endParaRPr lang="en-US" dirty="0"/>
          </a:p>
          <a:p>
            <a:pPr lvl="0"/>
            <a:r>
              <a:rPr lang="en-US" dirty="0"/>
              <a:t>A structural adaptation</a:t>
            </a:r>
          </a:p>
          <a:p>
            <a:pPr lvl="0"/>
            <a:r>
              <a:rPr lang="en-US" dirty="0"/>
              <a:t>A behavioral adaptation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______ A dog barks at an unfamiliar noise during the night.</a:t>
            </a:r>
          </a:p>
          <a:p>
            <a:r>
              <a:rPr lang="en-US" dirty="0"/>
              <a:t>______ A Venus fly trap plant catches flies</a:t>
            </a:r>
          </a:p>
          <a:p>
            <a:r>
              <a:rPr lang="en-US" dirty="0"/>
              <a:t>______ A porcupine uses its quills to ward off predators</a:t>
            </a:r>
          </a:p>
          <a:p>
            <a:r>
              <a:rPr lang="en-US" dirty="0"/>
              <a:t>______ An owl can completely turn its head.</a:t>
            </a:r>
          </a:p>
          <a:p>
            <a:r>
              <a:rPr lang="en-US" dirty="0"/>
              <a:t>______ Geese fly in a V-shaped flock</a:t>
            </a:r>
          </a:p>
          <a:p>
            <a:r>
              <a:rPr lang="en-US" dirty="0"/>
              <a:t>______ Arctic rabbits change color with seasons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1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42770" y="228600"/>
            <a:ext cx="9601196" cy="1303867"/>
          </a:xfrm>
        </p:spPr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50235"/>
              </p:ext>
            </p:extLst>
          </p:nvPr>
        </p:nvGraphicFramePr>
        <p:xfrm>
          <a:off x="1103086" y="1175655"/>
          <a:ext cx="9985828" cy="526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5650"/>
                <a:gridCol w="4670178"/>
              </a:tblGrid>
              <a:tr h="3915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 struggle for resources between organisms of different species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Diversity Index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 species with a very narrow niche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Generalists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word that describes both the role and the habitat of an organism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Behavioral Adaptations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many differences between individuals of the same or different species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Competition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mathematical expression of the different kinds of organisms in an area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Symbiotic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 direct or close association between two different species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Variation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habits and actions of a species that have been developed over time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Niche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31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Populations of these organisms tend to be high, although there is not usually very much diversity in the kinds of these organisms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Specialist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8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45325" y="441805"/>
            <a:ext cx="9601196" cy="1303867"/>
          </a:xfrm>
        </p:spPr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366040"/>
              </p:ext>
            </p:extLst>
          </p:nvPr>
        </p:nvGraphicFramePr>
        <p:xfrm>
          <a:off x="3407559" y="3865419"/>
          <a:ext cx="6045777" cy="15397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43506"/>
                <a:gridCol w="4702271"/>
              </a:tblGrid>
              <a:tr h="5132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Region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Run Information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32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112344445556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32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122233456678888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997526" y="2124420"/>
            <a:ext cx="9019309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are calculating the </a:t>
            </a:r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diversity index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two different grassland areas.  The results are as follows: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Calculate the diversity index of EACH region.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0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Explain the difference between a </a:t>
            </a:r>
            <a:r>
              <a:rPr lang="en-US" b="1" u="sng" dirty="0"/>
              <a:t>broad niche</a:t>
            </a:r>
            <a:r>
              <a:rPr lang="en-US" dirty="0"/>
              <a:t> and a </a:t>
            </a:r>
            <a:r>
              <a:rPr lang="en-US" b="1" u="sng" dirty="0"/>
              <a:t>narrow niche</a:t>
            </a:r>
            <a:r>
              <a:rPr lang="en-US" dirty="0"/>
              <a:t>.  State one advantage and one disadvantage of each.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6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Give an example of each symbiotic relationship: </a:t>
            </a:r>
            <a:r>
              <a:rPr lang="en-US" b="1" u="sng" dirty="0"/>
              <a:t>commensalism</a:t>
            </a:r>
            <a:r>
              <a:rPr lang="en-US" dirty="0"/>
              <a:t>, </a:t>
            </a:r>
            <a:r>
              <a:rPr lang="en-US" b="1" u="sng" dirty="0"/>
              <a:t>mutualism</a:t>
            </a:r>
            <a:r>
              <a:rPr lang="en-US" dirty="0"/>
              <a:t>, and </a:t>
            </a:r>
            <a:r>
              <a:rPr lang="en-US" b="1" u="sng" dirty="0"/>
              <a:t>parasitism</a:t>
            </a:r>
            <a:r>
              <a:rPr lang="en-US" dirty="0"/>
              <a:t>.  Explain each relationship.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7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Explain the TWO parts required when discussing an organisms </a:t>
            </a:r>
            <a:r>
              <a:rPr lang="en-US" b="1" u="sng" dirty="0"/>
              <a:t>niche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59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An adaptation is best defined as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dirty="0"/>
              <a:t>a characteristic that increase an organism’s chances of survival and </a:t>
            </a:r>
            <a:r>
              <a:rPr lang="en-US" dirty="0" smtClean="0"/>
              <a:t>reproduction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dirty="0" smtClean="0"/>
              <a:t>a </a:t>
            </a:r>
            <a:r>
              <a:rPr lang="en-US" dirty="0"/>
              <a:t>structural or </a:t>
            </a:r>
            <a:r>
              <a:rPr lang="en-US" dirty="0" smtClean="0"/>
              <a:t>behavioral </a:t>
            </a:r>
            <a:r>
              <a:rPr lang="en-US" dirty="0"/>
              <a:t>difference found within a group of </a:t>
            </a:r>
            <a:r>
              <a:rPr lang="en-US" dirty="0" smtClean="0"/>
              <a:t>organisms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dirty="0" smtClean="0"/>
              <a:t>an </a:t>
            </a:r>
            <a:r>
              <a:rPr lang="en-US" dirty="0"/>
              <a:t>organism’s stage of </a:t>
            </a:r>
            <a:r>
              <a:rPr lang="en-US" dirty="0" smtClean="0"/>
              <a:t>development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dirty="0"/>
              <a:t>evolution of one species into similar yet separate species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16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537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Organic</vt:lpstr>
      <vt:lpstr>Review Topics 1-2</vt:lpstr>
      <vt:lpstr>Rules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</vt:vector>
  </TitlesOfParts>
  <Company>Foothills School Division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Topics 1-2</dc:title>
  <dc:creator>Kevin Jones</dc:creator>
  <cp:lastModifiedBy>Kevin Jones</cp:lastModifiedBy>
  <cp:revision>2</cp:revision>
  <dcterms:created xsi:type="dcterms:W3CDTF">2016-09-12T17:48:03Z</dcterms:created>
  <dcterms:modified xsi:type="dcterms:W3CDTF">2016-09-12T18:00:40Z</dcterms:modified>
</cp:coreProperties>
</file>